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87" r:id="rId3"/>
    <p:sldId id="288" r:id="rId4"/>
    <p:sldId id="270" r:id="rId5"/>
    <p:sldId id="260" r:id="rId6"/>
    <p:sldId id="276" r:id="rId7"/>
    <p:sldId id="277" r:id="rId8"/>
    <p:sldId id="293" r:id="rId9"/>
    <p:sldId id="291" r:id="rId10"/>
    <p:sldId id="294" r:id="rId11"/>
    <p:sldId id="295" r:id="rId12"/>
    <p:sldId id="271" r:id="rId13"/>
    <p:sldId id="279" r:id="rId14"/>
    <p:sldId id="280" r:id="rId15"/>
    <p:sldId id="281" r:id="rId16"/>
    <p:sldId id="282" r:id="rId17"/>
    <p:sldId id="278" r:id="rId18"/>
    <p:sldId id="296" r:id="rId19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29" autoAdjust="0"/>
  </p:normalViewPr>
  <p:slideViewPr>
    <p:cSldViewPr snapToGrid="0">
      <p:cViewPr varScale="1">
        <p:scale>
          <a:sx n="110" d="100"/>
          <a:sy n="110" d="100"/>
        </p:scale>
        <p:origin x="15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998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09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97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059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</a:t>
            </a:r>
          </a:p>
          <a:p>
            <a:pPr lvl="1"/>
            <a:r>
              <a:rPr lang="en-US" dirty="0"/>
              <a:t>click</a:t>
            </a:r>
          </a:p>
          <a:p>
            <a:pPr lvl="2"/>
            <a:r>
              <a:rPr lang="en-US" dirty="0"/>
              <a:t>click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altLang="zh-TW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 dirty="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76074664@mail.nck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1.tmp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初階影像處理、嵌入式機器人視覺</a:t>
            </a:r>
            <a:b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及人機互動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Embedded Robot Vision and Human-Computer Interaction)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2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Edward: </a:t>
            </a:r>
            <a:r>
              <a:rPr lang="en-US" alt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thanhng1985@gmail.com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Charlie: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  <a:hlinkClick r:id="rId3"/>
              </a:rPr>
              <a:t>p76074664@mail.ncku.edu</a:t>
            </a:r>
            <a:r>
              <a:rPr lang="en-US" altLang="zh-TW">
                <a:latin typeface="Arial"/>
                <a:ea typeface="Arial"/>
                <a:cs typeface="Arial"/>
                <a:sym typeface="Arial"/>
                <a:hlinkClick r:id="rId3"/>
              </a:rPr>
              <a:t>.tw</a:t>
            </a:r>
            <a:r>
              <a:rPr lang="en-US" altLang="zh-TW">
                <a:latin typeface="Arial"/>
                <a:ea typeface="Arial"/>
                <a:cs typeface="Arial"/>
                <a:sym typeface="Arial"/>
              </a:rPr>
              <a:t>  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our: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15:00~17:00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, Mon.</a:t>
            </a:r>
            <a:br>
              <a:rPr lang="en-US" altLang="zh-TW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                                         20:00~22:00, Tue.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62564"/>
            <a:ext cx="9144000" cy="2446324"/>
          </a:xfrm>
        </p:spPr>
        <p:txBody>
          <a:bodyPr/>
          <a:lstStyle/>
          <a:p>
            <a:r>
              <a:rPr lang="en-US" dirty="0"/>
              <a:t>Given: q2_train.jpg image</a:t>
            </a:r>
          </a:p>
          <a:p>
            <a:pPr marL="511175" indent="-395288"/>
            <a:r>
              <a:rPr lang="en-US" dirty="0"/>
              <a:t>Q. 2.2) Show the normalized Hue histogram of </a:t>
            </a:r>
            <a:r>
              <a:rPr lang="en-US" dirty="0">
                <a:solidFill>
                  <a:srgbClr val="FF0000"/>
                </a:solidFill>
              </a:rPr>
              <a:t>only</a:t>
            </a:r>
            <a:r>
              <a:rPr lang="en-US" dirty="0"/>
              <a:t> all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dots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the 	      whole image.</a:t>
            </a:r>
          </a:p>
          <a:p>
            <a:pPr marL="476250" lvl="1" indent="-34290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Textbook Chapter 7, p. 203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matplotlib.pyplot.hist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19100" lvl="1" indent="-28575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EX: (the correct answer might not look like this)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6385" y="6496084"/>
            <a:ext cx="227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image: q2_train.jpg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4151" y="6504791"/>
            <a:ext cx="313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Normalized Hue histogram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64751"/>
            <a:ext cx="9144000" cy="682499"/>
          </a:xfrm>
        </p:spPr>
        <p:txBody>
          <a:bodyPr/>
          <a:lstStyle/>
          <a:p>
            <a:r>
              <a:rPr lang="en-US" sz="2400" b="1" dirty="0"/>
              <a:t>2.2. Hue Histogram (10%)        </a:t>
            </a:r>
            <a:r>
              <a:rPr lang="en-US" sz="2400" dirty="0"/>
              <a:t>		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Helen, </a:t>
            </a:r>
            <a:r>
              <a:rPr lang="en-US" altLang="zh-CN" sz="1800" dirty="0" err="1"/>
              <a:t>Phu</a:t>
            </a:r>
            <a:r>
              <a:rPr lang="en-US" altLang="zh-CN" sz="1800" dirty="0"/>
              <a:t>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F6DB1-05A0-4555-9EB0-F2C01C51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2" t="67695" r="66749" b="19939"/>
          <a:stretch/>
        </p:blipFill>
        <p:spPr>
          <a:xfrm>
            <a:off x="6305005" y="1934132"/>
            <a:ext cx="2490652" cy="957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E0D85-93FC-4062-8537-61DC1951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3594465"/>
            <a:ext cx="4442645" cy="249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CDF5C-31B5-46CE-AEF1-D276FB7EB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0" t="4648" r="7778" b="2019"/>
          <a:stretch/>
        </p:blipFill>
        <p:spPr>
          <a:xfrm>
            <a:off x="4596856" y="3283054"/>
            <a:ext cx="4442642" cy="31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0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62563"/>
            <a:ext cx="9144000" cy="2734517"/>
          </a:xfrm>
        </p:spPr>
        <p:txBody>
          <a:bodyPr/>
          <a:lstStyle/>
          <a:p>
            <a:r>
              <a:rPr lang="en-US" dirty="0"/>
              <a:t>Given: q2_train.jpg and q2_test.jpg images</a:t>
            </a:r>
          </a:p>
          <a:p>
            <a:pPr marL="511175" indent="-395288"/>
            <a:r>
              <a:rPr lang="en-US" dirty="0"/>
              <a:t>Q. 2.3) Detect blue dots in the q2_test.jpg image, then show the result as 	      BackProjection_result.jpg image</a:t>
            </a:r>
          </a:p>
          <a:p>
            <a:pPr marL="476250" lvl="1" indent="-34290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Textbook Chapter 7, p. 209~214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calcBackProject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H_min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H_max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S_min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S_max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] = [103, 121, 48, 190]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3350" lvl="1" indent="0">
              <a:spcBef>
                <a:spcPts val="750"/>
              </a:spcBef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19100" lvl="1" indent="-28575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1077" y="6527943"/>
            <a:ext cx="227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q2_test.jpg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3378" y="6527943"/>
            <a:ext cx="313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BackProjection_result.jpg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64751"/>
            <a:ext cx="9144000" cy="682499"/>
          </a:xfrm>
        </p:spPr>
        <p:txBody>
          <a:bodyPr/>
          <a:lstStyle/>
          <a:p>
            <a:r>
              <a:rPr lang="en-US" sz="2400" b="1" dirty="0"/>
              <a:t>2.3. Back Projection (10%)                     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Helen, </a:t>
            </a:r>
            <a:r>
              <a:rPr lang="en-US" altLang="zh-CN" sz="1800" dirty="0" err="1"/>
              <a:t>Phu</a:t>
            </a:r>
            <a:r>
              <a:rPr lang="en-US" altLang="zh-CN" sz="1800" dirty="0"/>
              <a:t>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0A9AA-4F4D-453B-9438-6ED8484D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3" t="80061" r="65782" b="8083"/>
          <a:stretch/>
        </p:blipFill>
        <p:spPr>
          <a:xfrm>
            <a:off x="6422571" y="1602423"/>
            <a:ext cx="2595154" cy="918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F0578-D946-425E-A739-DF0C1F5C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" y="4066201"/>
            <a:ext cx="4362994" cy="2454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DB42D-83DE-4A48-A3AA-9758A9F4F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20" y="4046360"/>
            <a:ext cx="4362994" cy="245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92744D-629A-4847-A728-C0FEE3EC2622}"/>
              </a:ext>
            </a:extLst>
          </p:cNvPr>
          <p:cNvSpPr/>
          <p:nvPr/>
        </p:nvSpPr>
        <p:spPr>
          <a:xfrm>
            <a:off x="910046" y="3293082"/>
            <a:ext cx="5133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https://jacobgil.github.io/computervision/saliency-from-backproj</a:t>
            </a:r>
          </a:p>
        </p:txBody>
      </p:sp>
    </p:spTree>
    <p:extLst>
      <p:ext uri="{BB962C8B-B14F-4D97-AF65-F5344CB8AC3E}">
        <p14:creationId xmlns:p14="http://schemas.microsoft.com/office/powerpoint/2010/main" val="398563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b="1" dirty="0"/>
              <a:t>3</a:t>
            </a:r>
            <a:r>
              <a:rPr lang="en-US" sz="2800" b="1" dirty="0"/>
              <a:t>. (30%) Camera Calibration  	   	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Ben, Carol)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 dirty="0"/>
              <a:t>3.1 Corner detection (10%)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3.2 Find the intrinsic matrix (10%)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3.3 Find the extrinsic matrix (5%)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3.4 Find the distortion matrix (5%)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6CF0E-DDEB-43FF-9D9A-27DD64D8C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56" t="16239" r="2647" b="4838"/>
          <a:stretch/>
        </p:blipFill>
        <p:spPr>
          <a:xfrm>
            <a:off x="5303698" y="784167"/>
            <a:ext cx="3705159" cy="54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.1 Corner detection (10%)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the corners on the chessboard for every image and draw them.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“3.1”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3646752" y="2943312"/>
            <a:ext cx="5464985" cy="3878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39804-FA90-4E5A-A6F9-4D8BC15EB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56" t="16239" r="2647" b="55294"/>
          <a:stretch/>
        </p:blipFill>
        <p:spPr>
          <a:xfrm>
            <a:off x="-13072" y="4116742"/>
            <a:ext cx="3705159" cy="19756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435911" y="4478370"/>
            <a:ext cx="2072157" cy="667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.2 Find the intrinsic matrix (10%)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“3.2”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1FCCD2-9C8D-40B2-9085-EB2E7E1A72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456" t="16239" r="2647" b="55294"/>
          <a:stretch/>
        </p:blipFill>
        <p:spPr>
          <a:xfrm>
            <a:off x="2651751" y="4545068"/>
            <a:ext cx="3705159" cy="1975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FF2EFB-E41C-4C8A-B7F5-55BCD990D07E}"/>
              </a:ext>
            </a:extLst>
          </p:cNvPr>
          <p:cNvSpPr/>
          <p:nvPr/>
        </p:nvSpPr>
        <p:spPr>
          <a:xfrm>
            <a:off x="3100734" y="5716594"/>
            <a:ext cx="2072157" cy="667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.3 Find the extrinsic matrix (10%)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of the 15 images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“3.3”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4">
            <a:alphaModFix/>
          </a:blip>
          <a:srcRect t="6147" r="2838"/>
          <a:stretch/>
        </p:blipFill>
        <p:spPr>
          <a:xfrm>
            <a:off x="2092622" y="2719285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869984" y="4060234"/>
            <a:ext cx="405863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used, and so 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4E8ABC-3AAB-441D-9214-EF5DA2D3EF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48" t="45127" r="5989" b="22405"/>
          <a:stretch/>
        </p:blipFill>
        <p:spPr>
          <a:xfrm>
            <a:off x="5614416" y="4458470"/>
            <a:ext cx="3065418" cy="22533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928616" y="4321844"/>
            <a:ext cx="1371600" cy="954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.4 Find the distortion matrix (10%)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“3.4”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can be founded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EFBB28-2795-40EC-8150-77028720E4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90" t="78060" r="14653" b="7598"/>
          <a:stretch/>
        </p:blipFill>
        <p:spPr>
          <a:xfrm>
            <a:off x="477272" y="3429000"/>
            <a:ext cx="2277907" cy="9952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7" y="2771094"/>
            <a:ext cx="5125061" cy="3968277"/>
          </a:xfrm>
          <a:prstGeom prst="rect">
            <a:avLst/>
          </a:prstGeom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“Cube”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chessboards images(1.bmp to 5.bmp)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”4.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Augmented Reality”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show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on the 	picture. Show each picture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p.370~402 </a:t>
            </a:r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</a:t>
            </a:r>
            <a:r>
              <a:rPr lang="en-US" sz="2800" b="1" dirty="0">
                <a:latin typeface="Arial"/>
                <a:cs typeface="Arial"/>
                <a:sym typeface="Arial"/>
              </a:rPr>
              <a:t>0%) </a:t>
            </a:r>
            <a:r>
              <a:rPr lang="en-US" altLang="zh-TW" sz="2800" b="1" dirty="0">
                <a:latin typeface="Arial"/>
                <a:cs typeface="Arial"/>
              </a:rPr>
              <a:t>Augmented Reality	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Daniel, Oscar)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5282833" y="3565046"/>
            <a:ext cx="3690000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indent="-123825">
              <a:buClr>
                <a:schemeClr val="dk1"/>
              </a:buClr>
              <a:buSzPct val="100000"/>
              <a:buChar char="•"/>
            </a:pPr>
            <a:r>
              <a:rPr lang="en-US" sz="1350" dirty="0">
                <a:solidFill>
                  <a:schemeClr val="dk1"/>
                </a:solidFill>
              </a:rPr>
              <a:t>3D Object coordinates: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Top   (2, 2, -2)</a:t>
            </a:r>
            <a:r>
              <a:rPr lang="en-US" altLang="zh-TW" sz="1350" dirty="0">
                <a:solidFill>
                  <a:schemeClr val="dk1"/>
                </a:solidFill>
              </a:rPr>
              <a:t>(2, 0, -2)(0, 0, -2) (0, 2, -2)</a:t>
            </a:r>
            <a:endParaRPr lang="en-US" sz="1350" dirty="0">
              <a:solidFill>
                <a:schemeClr val="dk1"/>
              </a:solidFill>
            </a:endParaRP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Corners(2, 2, 0)(2, 0, 0)(0, 0, 0)(0, 2, 0)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5599749" y="4428582"/>
            <a:ext cx="2730990" cy="1732381"/>
            <a:chOff x="8334255" y="3661447"/>
            <a:chExt cx="3641320" cy="2309841"/>
          </a:xfrm>
        </p:grpSpPr>
        <p:grpSp>
          <p:nvGrpSpPr>
            <p:cNvPr id="165" name="Shape 165"/>
            <p:cNvGrpSpPr/>
            <p:nvPr/>
          </p:nvGrpSpPr>
          <p:grpSpPr>
            <a:xfrm>
              <a:off x="9187241" y="3950636"/>
              <a:ext cx="1828884" cy="1524564"/>
              <a:chOff x="9290716" y="3696636"/>
              <a:chExt cx="1828884" cy="1524564"/>
            </a:xfrm>
          </p:grpSpPr>
          <p:grpSp>
            <p:nvGrpSpPr>
              <p:cNvPr id="166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167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68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69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0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171" name="Shape 171"/>
              <p:cNvGrpSpPr/>
              <p:nvPr/>
            </p:nvGrpSpPr>
            <p:grpSpPr>
              <a:xfrm>
                <a:off x="9290716" y="3696636"/>
                <a:ext cx="1828884" cy="1524564"/>
                <a:chOff x="9290716" y="3696636"/>
                <a:chExt cx="1828884" cy="1524564"/>
              </a:xfrm>
            </p:grpSpPr>
            <p:cxnSp>
              <p:nvCxnSpPr>
                <p:cNvPr id="172" name="Shape 172"/>
                <p:cNvCxnSpPr/>
                <p:nvPr/>
              </p:nvCxnSpPr>
              <p:spPr>
                <a:xfrm>
                  <a:off x="10040837" y="3696636"/>
                  <a:ext cx="6063" cy="99776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3" name="Shape 173"/>
                <p:cNvCxnSpPr/>
                <p:nvPr/>
              </p:nvCxnSpPr>
              <p:spPr>
                <a:xfrm>
                  <a:off x="10372761" y="4167952"/>
                  <a:ext cx="13164" cy="10532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4" name="Shape 174"/>
                <p:cNvCxnSpPr/>
                <p:nvPr/>
              </p:nvCxnSpPr>
              <p:spPr>
                <a:xfrm>
                  <a:off x="11077960" y="3747736"/>
                  <a:ext cx="41640" cy="9843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5" name="Shape 175"/>
                <p:cNvCxnSpPr/>
                <p:nvPr/>
              </p:nvCxnSpPr>
              <p:spPr>
                <a:xfrm>
                  <a:off x="9290716" y="4131575"/>
                  <a:ext cx="26325" cy="105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176" name="Shape 176"/>
            <p:cNvSpPr txBox="1"/>
            <p:nvPr/>
          </p:nvSpPr>
          <p:spPr>
            <a:xfrm>
              <a:off x="9187204" y="3661447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-2)</a:t>
              </a: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9828896" y="5414488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(2, 2, 0)</a:t>
              </a: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342900">
                <a:lnSpc>
                  <a:spcPct val="90000"/>
                </a:lnSpc>
              </a:pPr>
              <a:r>
                <a:rPr lang="en-US" sz="900" dirty="0">
                  <a:solidFill>
                    <a:schemeClr val="dk1"/>
                  </a:solidFill>
                </a:rPr>
                <a:t>(2, 0, 0)</a:t>
              </a:r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(0, 2, 0)</a:t>
              </a:r>
            </a:p>
            <a:p>
              <a:endParaRPr sz="1050" dirty="0"/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8927665" y="4771744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(0, 0, 0)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939212" y="2786259"/>
            <a:ext cx="1462355" cy="1791519"/>
            <a:chOff x="2126900" y="1027455"/>
            <a:chExt cx="1190971" cy="2150295"/>
          </a:xfrm>
        </p:grpSpPr>
        <p:sp>
          <p:nvSpPr>
            <p:cNvPr id="2" name="橢圓 1"/>
            <p:cNvSpPr/>
            <p:nvPr/>
          </p:nvSpPr>
          <p:spPr>
            <a:xfrm>
              <a:off x="2126900" y="3064539"/>
              <a:ext cx="121920" cy="11321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cxnSp>
          <p:nvCxnSpPr>
            <p:cNvPr id="4" name="直線單箭頭接點 3"/>
            <p:cNvCxnSpPr>
              <a:stCxn id="2" idx="3"/>
            </p:cNvCxnSpPr>
            <p:nvPr/>
          </p:nvCxnSpPr>
          <p:spPr>
            <a:xfrm flipV="1">
              <a:off x="2144755" y="1382738"/>
              <a:ext cx="655350" cy="17784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/>
            <p:cNvSpPr txBox="1"/>
            <p:nvPr/>
          </p:nvSpPr>
          <p:spPr>
            <a:xfrm>
              <a:off x="2248820" y="1027455"/>
              <a:ext cx="1069051" cy="3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(</a:t>
              </a:r>
              <a:r>
                <a:rPr lang="en-US" altLang="zh-TW" dirty="0"/>
                <a:t>0,0,0</a:t>
              </a:r>
              <a:r>
                <a:rPr lang="en-US" altLang="zh-TW" sz="1050" dirty="0"/>
                <a:t>)</a:t>
              </a:r>
              <a:endParaRPr lang="zh-TW" altLang="en-US" sz="1050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15403" y="2486177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Example: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cxnSp>
        <p:nvCxnSpPr>
          <p:cNvPr id="33" name="Shape 169"/>
          <p:cNvCxnSpPr/>
          <p:nvPr/>
        </p:nvCxnSpPr>
        <p:spPr>
          <a:xfrm>
            <a:off x="6259234" y="4998961"/>
            <a:ext cx="826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169"/>
          <p:cNvCxnSpPr/>
          <p:nvPr/>
        </p:nvCxnSpPr>
        <p:spPr>
          <a:xfrm>
            <a:off x="6784384" y="4660796"/>
            <a:ext cx="826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" name="Shape 168"/>
          <p:cNvCxnSpPr/>
          <p:nvPr/>
        </p:nvCxnSpPr>
        <p:spPr>
          <a:xfrm flipH="1">
            <a:off x="7046040" y="4667237"/>
            <a:ext cx="555831" cy="3607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168"/>
          <p:cNvCxnSpPr/>
          <p:nvPr/>
        </p:nvCxnSpPr>
        <p:spPr>
          <a:xfrm flipH="1">
            <a:off x="6237526" y="4649395"/>
            <a:ext cx="555831" cy="3607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176"/>
          <p:cNvSpPr txBox="1"/>
          <p:nvPr/>
        </p:nvSpPr>
        <p:spPr>
          <a:xfrm>
            <a:off x="5635624" y="4791171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(0, 2, -2)</a:t>
            </a:r>
          </a:p>
        </p:txBody>
      </p:sp>
      <p:sp>
        <p:nvSpPr>
          <p:cNvPr id="41" name="Shape 176"/>
          <p:cNvSpPr txBox="1"/>
          <p:nvPr/>
        </p:nvSpPr>
        <p:spPr>
          <a:xfrm>
            <a:off x="6610107" y="4766672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(2, 2, -2)</a:t>
            </a:r>
          </a:p>
        </p:txBody>
      </p:sp>
      <p:sp>
        <p:nvSpPr>
          <p:cNvPr id="42" name="Shape 176"/>
          <p:cNvSpPr txBox="1"/>
          <p:nvPr/>
        </p:nvSpPr>
        <p:spPr>
          <a:xfrm>
            <a:off x="7032564" y="4426741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(2, 0, -2)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E522ED0-94B6-4C68-9DA1-17829BE71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15" t="13363" r="3312" b="63913"/>
          <a:stretch/>
        </p:blipFill>
        <p:spPr>
          <a:xfrm>
            <a:off x="6610107" y="2230949"/>
            <a:ext cx="2255520" cy="11475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“Cube”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chessboards images(1.bmp to 5.bmp)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”4.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Augmented Reality”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show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on the 	picture. Show each picture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p.370~402 </a:t>
            </a:r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</a:t>
            </a:r>
            <a:r>
              <a:rPr lang="en-US" sz="2800" b="1" dirty="0">
                <a:latin typeface="Arial"/>
                <a:cs typeface="Arial"/>
                <a:sym typeface="Arial"/>
              </a:rPr>
              <a:t>0%) </a:t>
            </a:r>
            <a:r>
              <a:rPr lang="en-US" altLang="zh-TW" sz="2800" b="1" dirty="0">
                <a:latin typeface="Arial"/>
                <a:cs typeface="Arial"/>
              </a:rPr>
              <a:t>Augmented Reality	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Daniel, Oscar)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18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5282833" y="3565046"/>
            <a:ext cx="3690000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indent="-123825">
              <a:buClr>
                <a:schemeClr val="dk1"/>
              </a:buClr>
              <a:buSzPct val="100000"/>
              <a:buChar char="•"/>
            </a:pPr>
            <a:r>
              <a:rPr lang="en-US" sz="1350" dirty="0">
                <a:solidFill>
                  <a:schemeClr val="dk1"/>
                </a:solidFill>
              </a:rPr>
              <a:t>3D Object coordinates: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Top   (2, 2, -2)</a:t>
            </a:r>
            <a:r>
              <a:rPr lang="en-US" altLang="zh-TW" sz="1350" dirty="0">
                <a:solidFill>
                  <a:schemeClr val="dk1"/>
                </a:solidFill>
              </a:rPr>
              <a:t>(2, 0, -2)(0, 0, -2) (0, 2, -2)</a:t>
            </a:r>
            <a:endParaRPr lang="en-US" sz="1350" dirty="0">
              <a:solidFill>
                <a:schemeClr val="dk1"/>
              </a:solidFill>
            </a:endParaRP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Corners(2, 2, 0)(2, 0, 0)(0, 0, 0)(0, 2, 0)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5599749" y="4428582"/>
            <a:ext cx="2730990" cy="1732381"/>
            <a:chOff x="8334255" y="3661447"/>
            <a:chExt cx="3641320" cy="2309841"/>
          </a:xfrm>
        </p:grpSpPr>
        <p:grpSp>
          <p:nvGrpSpPr>
            <p:cNvPr id="165" name="Shape 165"/>
            <p:cNvGrpSpPr/>
            <p:nvPr/>
          </p:nvGrpSpPr>
          <p:grpSpPr>
            <a:xfrm>
              <a:off x="9187241" y="3950636"/>
              <a:ext cx="1828884" cy="1524564"/>
              <a:chOff x="9290716" y="3696636"/>
              <a:chExt cx="1828884" cy="1524564"/>
            </a:xfrm>
          </p:grpSpPr>
          <p:grpSp>
            <p:nvGrpSpPr>
              <p:cNvPr id="166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167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68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69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0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171" name="Shape 171"/>
              <p:cNvGrpSpPr/>
              <p:nvPr/>
            </p:nvGrpSpPr>
            <p:grpSpPr>
              <a:xfrm>
                <a:off x="9290716" y="3696636"/>
                <a:ext cx="1828884" cy="1524564"/>
                <a:chOff x="9290716" y="3696636"/>
                <a:chExt cx="1828884" cy="1524564"/>
              </a:xfrm>
            </p:grpSpPr>
            <p:cxnSp>
              <p:nvCxnSpPr>
                <p:cNvPr id="172" name="Shape 172"/>
                <p:cNvCxnSpPr/>
                <p:nvPr/>
              </p:nvCxnSpPr>
              <p:spPr>
                <a:xfrm>
                  <a:off x="10040837" y="3696636"/>
                  <a:ext cx="6063" cy="99776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3" name="Shape 173"/>
                <p:cNvCxnSpPr/>
                <p:nvPr/>
              </p:nvCxnSpPr>
              <p:spPr>
                <a:xfrm>
                  <a:off x="10372761" y="4167952"/>
                  <a:ext cx="13164" cy="10532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4" name="Shape 174"/>
                <p:cNvCxnSpPr/>
                <p:nvPr/>
              </p:nvCxnSpPr>
              <p:spPr>
                <a:xfrm>
                  <a:off x="11077960" y="3747736"/>
                  <a:ext cx="41640" cy="98433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75" name="Shape 175"/>
                <p:cNvCxnSpPr/>
                <p:nvPr/>
              </p:nvCxnSpPr>
              <p:spPr>
                <a:xfrm>
                  <a:off x="9290716" y="4131575"/>
                  <a:ext cx="26325" cy="105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176" name="Shape 176"/>
            <p:cNvSpPr txBox="1"/>
            <p:nvPr/>
          </p:nvSpPr>
          <p:spPr>
            <a:xfrm>
              <a:off x="9187204" y="3661447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-2)</a:t>
              </a: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9828896" y="5414488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(2, 2, 0)</a:t>
              </a: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342900">
                <a:lnSpc>
                  <a:spcPct val="90000"/>
                </a:lnSpc>
              </a:pPr>
              <a:r>
                <a:rPr lang="en-US" sz="900" dirty="0">
                  <a:solidFill>
                    <a:schemeClr val="dk1"/>
                  </a:solidFill>
                </a:rPr>
                <a:t>(2, 0, 0)</a:t>
              </a:r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(0, 2, 0)</a:t>
              </a:r>
            </a:p>
            <a:p>
              <a:endParaRPr sz="1050" dirty="0"/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8927665" y="4771744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(0, 0, 0)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15403" y="2486177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Example: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cxnSp>
        <p:nvCxnSpPr>
          <p:cNvPr id="33" name="Shape 169"/>
          <p:cNvCxnSpPr/>
          <p:nvPr/>
        </p:nvCxnSpPr>
        <p:spPr>
          <a:xfrm>
            <a:off x="6259234" y="4998961"/>
            <a:ext cx="826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169"/>
          <p:cNvCxnSpPr/>
          <p:nvPr/>
        </p:nvCxnSpPr>
        <p:spPr>
          <a:xfrm>
            <a:off x="6784384" y="4660796"/>
            <a:ext cx="8267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" name="Shape 168"/>
          <p:cNvCxnSpPr/>
          <p:nvPr/>
        </p:nvCxnSpPr>
        <p:spPr>
          <a:xfrm flipH="1">
            <a:off x="7046040" y="4667237"/>
            <a:ext cx="555831" cy="3607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168"/>
          <p:cNvCxnSpPr/>
          <p:nvPr/>
        </p:nvCxnSpPr>
        <p:spPr>
          <a:xfrm flipH="1">
            <a:off x="6237526" y="4649395"/>
            <a:ext cx="555831" cy="3607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" name="Shape 176"/>
          <p:cNvSpPr txBox="1"/>
          <p:nvPr/>
        </p:nvSpPr>
        <p:spPr>
          <a:xfrm>
            <a:off x="5635624" y="4791171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(0, 2, -2)</a:t>
            </a:r>
          </a:p>
        </p:txBody>
      </p:sp>
      <p:sp>
        <p:nvSpPr>
          <p:cNvPr id="41" name="Shape 176"/>
          <p:cNvSpPr txBox="1"/>
          <p:nvPr/>
        </p:nvSpPr>
        <p:spPr>
          <a:xfrm>
            <a:off x="6610107" y="4766672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(2, 2, -2)</a:t>
            </a:r>
          </a:p>
        </p:txBody>
      </p:sp>
      <p:sp>
        <p:nvSpPr>
          <p:cNvPr id="42" name="Shape 176"/>
          <p:cNvSpPr txBox="1"/>
          <p:nvPr/>
        </p:nvSpPr>
        <p:spPr>
          <a:xfrm>
            <a:off x="7032564" y="4426741"/>
            <a:ext cx="1157175" cy="3316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indent="290513">
              <a:lnSpc>
                <a:spcPct val="90000"/>
              </a:lnSpc>
              <a:buClr>
                <a:schemeClr val="dk1"/>
              </a:buClr>
              <a:buSzPct val="91666"/>
            </a:pPr>
            <a:r>
              <a:rPr lang="en-US" sz="900" dirty="0">
                <a:solidFill>
                  <a:schemeClr val="dk1"/>
                </a:solidFill>
              </a:rPr>
              <a:t>(2, 0, -2)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E522ED0-94B6-4C68-9DA1-17829BE71F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15" t="13363" r="3312" b="63913"/>
          <a:stretch/>
        </p:blipFill>
        <p:spPr>
          <a:xfrm>
            <a:off x="6610107" y="2230949"/>
            <a:ext cx="2255520" cy="1147588"/>
          </a:xfrm>
          <a:prstGeom prst="rect">
            <a:avLst/>
          </a:prstGeom>
        </p:spPr>
      </p:pic>
      <p:pic>
        <p:nvPicPr>
          <p:cNvPr id="6" name="AR_demo">
            <a:hlinkClick r:id="" action="ppaction://media"/>
            <a:extLst>
              <a:ext uri="{FF2B5EF4-FFF2-40B4-BE49-F238E27FC236}">
                <a16:creationId xmlns:a16="http://schemas.microsoft.com/office/drawing/2014/main" id="{7026A8F8-C151-4A75-A4B8-E24352D7E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067" y="3144173"/>
            <a:ext cx="5125613" cy="28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AFEE-8C38-4956-87AA-B6AACEBA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Notice (1/2)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A9AF-1A73-4998-8D95-216AA6E04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76" y="595145"/>
            <a:ext cx="8988724" cy="5521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 Plagiarism!! If you plagiarize, you will get 0.</a:t>
            </a:r>
          </a:p>
          <a:p>
            <a:r>
              <a:rPr lang="en-US" dirty="0"/>
              <a:t>If TA </a:t>
            </a:r>
            <a:r>
              <a:rPr lang="en-US" dirty="0">
                <a:solidFill>
                  <a:srgbClr val="FFC000"/>
                </a:solidFill>
              </a:rPr>
              <a:t>can’t compile </a:t>
            </a:r>
            <a:r>
              <a:rPr lang="en-US" dirty="0"/>
              <a:t>and run your homework. </a:t>
            </a:r>
            <a:r>
              <a:rPr lang="en-US" dirty="0">
                <a:solidFill>
                  <a:srgbClr val="FF0000"/>
                </a:solidFill>
              </a:rPr>
              <a:t>Within one week</a:t>
            </a:r>
            <a:r>
              <a:rPr lang="en-US" dirty="0"/>
              <a:t>, come to our Lab (65904) and present (demo) your homework. (or your score will be zero)</a:t>
            </a:r>
          </a:p>
          <a:p>
            <a:r>
              <a:rPr lang="en-US" dirty="0">
                <a:solidFill>
                  <a:srgbClr val="FF0000"/>
                </a:solidFill>
              </a:rPr>
              <a:t>Deadline: 2018/11/23(Thu) 23:59:59</a:t>
            </a:r>
          </a:p>
          <a:p>
            <a:pPr marL="715963" lvl="1" indent="-1809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delay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If you submit homework after deadline,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get 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Upload to =&gt; 140.116.154.1 -&gt; Upload/Homework/OpenCv_Hw2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Account:    opencv2018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Password: opencv2018</a:t>
            </a:r>
          </a:p>
          <a:p>
            <a:r>
              <a:rPr lang="en-US" dirty="0"/>
              <a:t>Format: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Filename: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Hw2_Student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ID_Name_Version.rar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ex: Hw2_F71234567_林小明_v1.rar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want to update your file, change ver., ex: Hw2_F71234567_林小明_v2.rar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Content: whole project (including images), (Please delete the debug file)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B2E721BA-FAFA-49A1-BE1A-E834843C4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77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(check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pyqty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guide om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-python (3.4.3.18)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3.6.5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https://www.python.org/downloads/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pyqt5 (5.11.3)</a:t>
            </a:r>
          </a:p>
          <a:p>
            <a:pPr marL="13335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2097" y="507079"/>
            <a:ext cx="8761133" cy="6350921"/>
          </a:xfrm>
        </p:spPr>
        <p:txBody>
          <a:bodyPr/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0. GUI</a:t>
            </a:r>
          </a:p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1.	</a:t>
            </a:r>
            <a:r>
              <a:rPr lang="en-US" altLang="zh-TW" sz="2000" dirty="0">
                <a:solidFill>
                  <a:srgbClr val="FF0000"/>
                </a:solidFill>
              </a:rPr>
              <a:t>(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altLang="zh-TW" sz="2000" dirty="0">
                <a:solidFill>
                  <a:srgbClr val="FF0000"/>
                </a:solidFill>
              </a:rPr>
              <a:t>%) </a:t>
            </a:r>
            <a:r>
              <a:rPr lang="en-US" altLang="zh-TW" sz="2000" dirty="0">
                <a:solidFill>
                  <a:schemeClr val="tx1"/>
                </a:solidFill>
              </a:rPr>
              <a:t>Histogram Equalization</a:t>
            </a:r>
            <a:r>
              <a:rPr lang="en-US" altLang="zh-TW" sz="2000" dirty="0"/>
              <a:t>		 	         (</a:t>
            </a:r>
            <a:r>
              <a:rPr lang="zh-CN" altLang="en-US" dirty="0"/>
              <a:t>出題：</a:t>
            </a:r>
            <a:r>
              <a:rPr lang="en-US" altLang="zh-CN" dirty="0"/>
              <a:t>Daniel, Oscar</a:t>
            </a:r>
            <a:r>
              <a:rPr lang="en-US" altLang="zh-TW" sz="2000" dirty="0"/>
              <a:t>)</a:t>
            </a:r>
          </a:p>
          <a:p>
            <a:pPr marL="287338" indent="-287338">
              <a:lnSpc>
                <a:spcPct val="100000"/>
              </a:lnSpc>
              <a:buAutoNum type="arabicPeriod" startAt="2"/>
            </a:pPr>
            <a:r>
              <a:rPr lang="en-US" altLang="zh-TW" sz="2000" dirty="0">
                <a:solidFill>
                  <a:srgbClr val="FF0000"/>
                </a:solidFill>
              </a:rPr>
              <a:t>(30%) </a:t>
            </a:r>
            <a:r>
              <a:rPr lang="en-US" dirty="0"/>
              <a:t>Hough Circle Transform and Histogram   </a:t>
            </a:r>
            <a:r>
              <a:rPr lang="en-US" altLang="zh-TW" sz="2000" dirty="0"/>
              <a:t>(</a:t>
            </a:r>
            <a:r>
              <a:rPr lang="zh-CN" altLang="en-US" sz="2000" dirty="0"/>
              <a:t>出題：</a:t>
            </a:r>
            <a:r>
              <a:rPr lang="en-US" altLang="zh-CN" dirty="0"/>
              <a:t>Helen, </a:t>
            </a:r>
            <a:r>
              <a:rPr lang="en-US" altLang="zh-CN" dirty="0" err="1"/>
              <a:t>Phu</a:t>
            </a:r>
            <a:r>
              <a:rPr lang="en-US" altLang="zh-CN" dirty="0"/>
              <a:t>, Carol</a:t>
            </a:r>
            <a:r>
              <a:rPr lang="en-US" altLang="zh-TW" sz="20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    2.1 Hough circle transform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    2.2 Hue histogram 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    2.3 Back projection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</a:rPr>
              <a:t>3. </a:t>
            </a:r>
            <a:r>
              <a:rPr lang="en-US" altLang="zh-TW" dirty="0">
                <a:solidFill>
                  <a:srgbClr val="FF0000"/>
                </a:solidFill>
              </a:rPr>
              <a:t>(30%) </a:t>
            </a:r>
            <a:r>
              <a:rPr lang="en-US" altLang="zh-TW" dirty="0"/>
              <a:t>Camera Calibration		                 (</a:t>
            </a:r>
            <a:r>
              <a:rPr lang="zh-CN" altLang="en-US" dirty="0"/>
              <a:t>出題：</a:t>
            </a:r>
            <a:r>
              <a:rPr lang="en-US" altLang="zh-TW" dirty="0"/>
              <a:t>Ben, Carol , </a:t>
            </a:r>
            <a:r>
              <a:rPr lang="en-US" altLang="zh-TW" dirty="0" err="1"/>
              <a:t>Phu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pPr marL="215900" indent="0">
              <a:lnSpc>
                <a:spcPct val="100000"/>
              </a:lnSpc>
              <a:buNone/>
            </a:pPr>
            <a:r>
              <a:rPr lang="en-US" altLang="zh-TW" dirty="0"/>
              <a:t>3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.1 Corner detection (10%)</a:t>
            </a:r>
          </a:p>
          <a:p>
            <a:pPr marL="215900" indent="0">
              <a:lnSpc>
                <a:spcPct val="100000"/>
              </a:lnSpc>
              <a:buNone/>
            </a:pPr>
            <a:r>
              <a:rPr lang="en-US" altLang="zh-TW" dirty="0"/>
              <a:t>3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.2 Find the intrinsic matrix (10%)</a:t>
            </a:r>
          </a:p>
          <a:p>
            <a:pPr marL="215900" indent="0">
              <a:lnSpc>
                <a:spcPct val="100000"/>
              </a:lnSpc>
              <a:buNone/>
            </a:pPr>
            <a:r>
              <a:rPr lang="en-US" altLang="zh-TW" dirty="0"/>
              <a:t>3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.3 Find the extrinsic matrix (</a:t>
            </a:r>
            <a:r>
              <a:rPr lang="en-US" altLang="zh-TW" dirty="0"/>
              <a:t>5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%)</a:t>
            </a:r>
          </a:p>
          <a:p>
            <a:pPr marL="215900" indent="0">
              <a:lnSpc>
                <a:spcPct val="100000"/>
              </a:lnSpc>
              <a:buNone/>
            </a:pPr>
            <a:r>
              <a:rPr lang="en-US" altLang="zh-TW" dirty="0"/>
              <a:t>3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.4 Find the distortion matrix (</a:t>
            </a:r>
            <a:r>
              <a:rPr lang="en-US" altLang="zh-TW" dirty="0"/>
              <a:t>5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%) </a:t>
            </a:r>
          </a:p>
          <a:p>
            <a:pPr marL="215900" indent="-215900">
              <a:lnSpc>
                <a:spcPct val="100000"/>
              </a:lnSpc>
              <a:buNone/>
            </a:pPr>
            <a:r>
              <a:rPr lang="en-US" altLang="zh-TW" dirty="0"/>
              <a:t>4.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Augmented Reality </a:t>
            </a:r>
            <a:r>
              <a:rPr lang="en-US" altLang="zh-CN" dirty="0">
                <a:solidFill>
                  <a:srgbClr val="FF0000"/>
                </a:solidFill>
              </a:rPr>
              <a:t>			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TW" dirty="0"/>
              <a:t>Daniel, Oscar)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	</a:t>
            </a:r>
            <a:endParaRPr lang="en-US" altLang="zh-TW" sz="20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33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0" y="18037"/>
            <a:ext cx="7886699" cy="77891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Format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434975" indent="-342900">
              <a:lnSpc>
                <a:spcPct val="9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zh-TW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GUI</a:t>
            </a:r>
            <a:r>
              <a:rPr lang="zh-TW" alt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following picture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8871D-2E0E-4180-8785-EE4D8B07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1" y="1430341"/>
            <a:ext cx="8684000" cy="50500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00" y="3586280"/>
            <a:ext cx="4371400" cy="3271720"/>
          </a:xfrm>
          <a:prstGeom prst="rect">
            <a:avLst/>
          </a:prstGeom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28671" y="657681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Given: plant</a:t>
            </a:r>
            <a:r>
              <a:rPr lang="en-US" dirty="0">
                <a:ea typeface="Arial"/>
                <a:cs typeface="Times New Roman" panose="02020603050405020304" pitchFamily="18" charset="0"/>
                <a:sym typeface="Arial"/>
              </a:rPr>
              <a:t>.jpg</a:t>
            </a:r>
            <a:endParaRPr lang="en-US" altLang="zh-CN" dirty="0">
              <a:ea typeface="Arial"/>
              <a:cs typeface="Times New Roman" panose="02020603050405020304" pitchFamily="18" charset="0"/>
              <a:sym typeface="Arial"/>
            </a:endParaRPr>
          </a:p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Q: </a:t>
            </a:r>
            <a:r>
              <a:rPr lang="en-US" altLang="zh-CN" dirty="0">
                <a:cs typeface="Times New Roman" panose="02020603050405020304" pitchFamily="18" charset="0"/>
                <a:sym typeface="Arial"/>
              </a:rPr>
              <a:t>1) </a:t>
            </a:r>
            <a:r>
              <a:rPr lang="en-US" altLang="zh-TW" dirty="0">
                <a:cs typeface="Times New Roman" panose="02020603050405020304" pitchFamily="18" charset="0"/>
                <a:sym typeface="Arial"/>
              </a:rPr>
              <a:t>(10</a:t>
            </a:r>
            <a:r>
              <a:rPr lang="en-US" altLang="zh-TW" b="0" i="0" u="none" strike="noStrike" cap="none" dirty="0">
                <a:solidFill>
                  <a:schemeClr val="dk1"/>
                </a:solidFill>
                <a:ea typeface="Arial"/>
                <a:cs typeface="Times New Roman" panose="02020603050405020304" pitchFamily="18" charset="0"/>
                <a:sym typeface="Arial"/>
              </a:rPr>
              <a:t>%) Click the button “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b="0" i="0" u="none" strike="noStrike" cap="none" dirty="0">
                <a:solidFill>
                  <a:schemeClr val="dk1"/>
                </a:solidFill>
                <a:ea typeface="Arial"/>
                <a:cs typeface="Times New Roman" panose="02020603050405020304" pitchFamily="18" charset="0"/>
                <a:sym typeface="Arial"/>
              </a:rPr>
              <a:t>.1 Original image histogram” to o</a:t>
            </a: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pen two 	  windows:</a:t>
            </a: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One shows the original image, </a:t>
            </a:r>
            <a:r>
              <a:rPr lang="en-US" altLang="zh-CN" sz="2000" dirty="0">
                <a:ea typeface="Arial"/>
                <a:cs typeface="Times New Roman" panose="02020603050405020304" pitchFamily="18" charset="0"/>
                <a:sym typeface="Arial"/>
              </a:rPr>
              <a:t>plant.jpg</a:t>
            </a:r>
            <a:endParaRPr lang="en-US" altLang="zh-CN" sz="2000" dirty="0">
              <a:latin typeface="+mj-lt"/>
              <a:ea typeface="Arial"/>
              <a:cs typeface="Times New Roman" panose="02020603050405020304" pitchFamily="18" charset="0"/>
              <a:sym typeface="Arial"/>
            </a:endParaRP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The other shows the original image histogram</a:t>
            </a:r>
            <a:endParaRPr lang="en-US" altLang="zh-CN" sz="2000" b="0" i="0" u="none" strike="noStrike" cap="none" dirty="0">
              <a:solidFill>
                <a:schemeClr val="dk1"/>
              </a:solidFill>
              <a:latin typeface="+mj-lt"/>
              <a:ea typeface="Arial"/>
              <a:cs typeface="Times New Roman" panose="02020603050405020304" pitchFamily="18" charset="0"/>
              <a:sym typeface="Arial"/>
            </a:endParaRP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+mj-lt"/>
                <a:ea typeface="Arial"/>
                <a:cs typeface="Times New Roman" panose="02020603050405020304" pitchFamily="18" charset="0"/>
              </a:rPr>
              <a:t>x-axis of histogram is gray value, y-axis is total pixels of correspond gray value  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(20%) Histogram Equalization 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Daniel, Oscar)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0" y="4064609"/>
            <a:ext cx="1384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Original </a:t>
            </a:r>
            <a:r>
              <a:rPr lang="en-US" altLang="zh-CN" sz="14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Image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386"/>
            <a:ext cx="4538962" cy="242781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848803" y="3582313"/>
            <a:ext cx="298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Original image </a:t>
            </a:r>
            <a:r>
              <a:rPr kumimoji="0" lang="en-US" altLang="zh-CN" b="0" i="0" u="none" strike="noStrike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h</a:t>
            </a:r>
            <a:r>
              <a:rPr lang="en-US" altLang="zh-CN" sz="1400" kern="0" dirty="0" err="1">
                <a:solidFill>
                  <a:srgbClr val="FF0000"/>
                </a:solidFill>
                <a:latin typeface="Arial"/>
                <a:cs typeface="Arial"/>
                <a:sym typeface="Arial"/>
              </a:rPr>
              <a:t>istogram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587067" y="6538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gray value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17970" y="4491334"/>
            <a:ext cx="461665" cy="14132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pixel number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8" y="3412253"/>
            <a:ext cx="2759123" cy="4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4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17" y="3513621"/>
            <a:ext cx="4500886" cy="3368632"/>
          </a:xfrm>
          <a:prstGeom prst="rect">
            <a:avLst/>
          </a:prstGeom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28671" y="657681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Q: 2</a:t>
            </a:r>
            <a:r>
              <a:rPr lang="en-US" altLang="zh-CN" dirty="0">
                <a:cs typeface="Times New Roman" panose="02020603050405020304" pitchFamily="18" charset="0"/>
                <a:sym typeface="Arial"/>
              </a:rPr>
              <a:t>) </a:t>
            </a:r>
            <a:r>
              <a:rPr lang="en-US" altLang="zh-TW" dirty="0">
                <a:cs typeface="Times New Roman" panose="02020603050405020304" pitchFamily="18" charset="0"/>
                <a:sym typeface="Arial"/>
              </a:rPr>
              <a:t>(10</a:t>
            </a:r>
            <a:r>
              <a:rPr lang="en-US" altLang="zh-TW" b="0" i="0" u="none" strike="noStrike" cap="none" dirty="0">
                <a:solidFill>
                  <a:schemeClr val="dk1"/>
                </a:solidFill>
                <a:ea typeface="Arial"/>
                <a:cs typeface="Times New Roman" panose="02020603050405020304" pitchFamily="18" charset="0"/>
                <a:sym typeface="Arial"/>
              </a:rPr>
              <a:t>%) Click the button “</a:t>
            </a: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b="0" i="0" u="none" strike="noStrike" cap="none" dirty="0">
                <a:solidFill>
                  <a:schemeClr val="dk1"/>
                </a:solidFill>
                <a:ea typeface="Arial"/>
                <a:cs typeface="Times New Roman" panose="02020603050405020304" pitchFamily="18" charset="0"/>
                <a:sym typeface="Arial"/>
              </a:rPr>
              <a:t>.2 Equalized image histogram” to o</a:t>
            </a: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pen two windows:</a:t>
            </a: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One shows the equalized image</a:t>
            </a: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The other shows the equalized image histogram</a:t>
            </a:r>
            <a:endParaRPr lang="en-US" altLang="zh-CN" sz="2000" b="0" i="0" u="none" strike="noStrike" cap="none" dirty="0">
              <a:solidFill>
                <a:schemeClr val="dk1"/>
              </a:solidFill>
              <a:latin typeface="+mj-lt"/>
              <a:ea typeface="Arial"/>
              <a:cs typeface="Times New Roman" panose="02020603050405020304" pitchFamily="18" charset="0"/>
              <a:sym typeface="Arial"/>
            </a:endParaRP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+mj-lt"/>
                <a:ea typeface="Arial"/>
                <a:cs typeface="Times New Roman" panose="02020603050405020304" pitchFamily="18" charset="0"/>
              </a:rPr>
              <a:t>x-axis of histogram is gray value, y-axis is total pixels of correspond gray value  </a:t>
            </a:r>
          </a:p>
          <a:p>
            <a:pPr marL="442913" indent="-350838">
              <a:lnSpc>
                <a:spcPct val="150000"/>
              </a:lnSpc>
              <a:spcBef>
                <a:spcPts val="0"/>
              </a:spcBef>
            </a:pP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Hint : p186-190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Histogram Equalization 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Daniel, Oscar)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-1" y="4064609"/>
            <a:ext cx="22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Equalized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b="0" i="0" u="none" strike="noStrike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</a:t>
            </a:r>
            <a:r>
              <a:rPr lang="en-US" altLang="zh-CN" sz="1400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mage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848803" y="3582313"/>
            <a:ext cx="2711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1400" kern="0" dirty="0">
                <a:solidFill>
                  <a:srgbClr val="FF0000"/>
                </a:solidFill>
                <a:cs typeface="Arial"/>
                <a:sym typeface="Arial"/>
              </a:rPr>
              <a:t>Equalized image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zh-CN" b="0" i="0" u="none" strike="noStrike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h</a:t>
            </a:r>
            <a:r>
              <a:rPr lang="en-US" altLang="zh-CN" sz="1400" kern="0" dirty="0" err="1">
                <a:solidFill>
                  <a:srgbClr val="FF0000"/>
                </a:solidFill>
                <a:latin typeface="Arial"/>
                <a:cs typeface="Arial"/>
                <a:sym typeface="Arial"/>
              </a:rPr>
              <a:t>istogram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400802" y="658161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gray value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17970" y="4491334"/>
            <a:ext cx="461665" cy="14132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pixel number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72386"/>
            <a:ext cx="4555597" cy="24700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5" y="3428114"/>
            <a:ext cx="3392188" cy="6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7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 (30%) Hough Circle Transform and Histogram         </a:t>
            </a:r>
            <a:br>
              <a:rPr lang="en-US" sz="2400" dirty="0"/>
            </a:br>
            <a:r>
              <a:rPr lang="en-US" sz="2400" dirty="0"/>
              <a:t>						 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Helen, </a:t>
            </a:r>
            <a:r>
              <a:rPr lang="en-US" altLang="zh-CN" sz="1800" dirty="0" err="1"/>
              <a:t>Phu</a:t>
            </a:r>
            <a:r>
              <a:rPr lang="en-US" altLang="zh-CN" sz="1800" dirty="0"/>
              <a:t>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177" y="700755"/>
            <a:ext cx="8604069" cy="552114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2.1 Hough circle transform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2.2 Hue histogram  (10%)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/>
              <a:t>2.3 Back projection (10%)</a:t>
            </a:r>
          </a:p>
          <a:p>
            <a:pPr marL="13335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2173D-E7DA-48A2-8F28-AF114C978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" t="47457" r="48027" b="3510"/>
          <a:stretch/>
        </p:blipFill>
        <p:spPr>
          <a:xfrm>
            <a:off x="2342607" y="2551612"/>
            <a:ext cx="4796194" cy="37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5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2.1. Hough circle transform (10%)                 </a:t>
            </a:r>
            <a:r>
              <a:rPr lang="en-US" sz="2400" dirty="0"/>
              <a:t>	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</a:t>
            </a:r>
            <a:r>
              <a:rPr lang="en-US" altLang="zh-CN" sz="1800" dirty="0"/>
              <a:t>: Helen, </a:t>
            </a:r>
            <a:r>
              <a:rPr lang="en-US" altLang="zh-CN" sz="1800" dirty="0" err="1"/>
              <a:t>Phu</a:t>
            </a:r>
            <a:r>
              <a:rPr lang="en-US" altLang="zh-CN" sz="1800" dirty="0"/>
              <a:t>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62564"/>
            <a:ext cx="9144000" cy="2446324"/>
          </a:xfrm>
        </p:spPr>
        <p:txBody>
          <a:bodyPr/>
          <a:lstStyle/>
          <a:p>
            <a:r>
              <a:rPr lang="en-US" dirty="0"/>
              <a:t>Given: q2_train.jpg image</a:t>
            </a:r>
          </a:p>
          <a:p>
            <a:pPr marL="511175" indent="-395288"/>
            <a:r>
              <a:rPr lang="en-US" dirty="0"/>
              <a:t>Q. 2.1) Do Hough circle transform to detect blue dots in the q2_train.jpg 	      then draw the boundary of the detected blue dots.</a:t>
            </a:r>
          </a:p>
          <a:p>
            <a:pPr marL="476250" lvl="1" indent="-34290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Textbook Chapter 6, p. 159 ~ 161</a:t>
            </a:r>
          </a:p>
          <a:p>
            <a:pPr marL="914400" lvl="1" indent="-285750">
              <a:spcBef>
                <a:spcPts val="750"/>
              </a:spcBef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HoughCircles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(…)</a:t>
            </a:r>
          </a:p>
          <a:p>
            <a:pPr marL="419100" lvl="1" indent="-285750">
              <a:spcBef>
                <a:spcPts val="750"/>
              </a:spcBef>
              <a:buFont typeface="Wingdings" panose="05000000000000000000" pitchFamily="2" charset="2"/>
              <a:buChar char="q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EX: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6385" y="6339327"/>
            <a:ext cx="227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image: q2_train.jpg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5559" y="6339327"/>
            <a:ext cx="214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BCFC3-ABE5-4638-BB34-CA5E9EC42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9" t="55894" r="66965" b="31744"/>
          <a:stretch/>
        </p:blipFill>
        <p:spPr>
          <a:xfrm>
            <a:off x="6134781" y="2085726"/>
            <a:ext cx="2508069" cy="95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73CA94-61FD-43CC-9526-73994C00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3429000"/>
            <a:ext cx="4442645" cy="2498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4B0FFC-6630-4F0B-8957-D6960C1E4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189" y="3429000"/>
            <a:ext cx="4433017" cy="24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0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</TotalTime>
  <Words>1319</Words>
  <Application>Microsoft Office PowerPoint</Application>
  <PresentationFormat>On-screen Show (4:3)</PresentationFormat>
  <Paragraphs>199</Paragraphs>
  <Slides>18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標楷體</vt:lpstr>
      <vt:lpstr>Arial</vt:lpstr>
      <vt:lpstr>Calibri</vt:lpstr>
      <vt:lpstr>Times New Roman</vt:lpstr>
      <vt:lpstr>Wingdings</vt:lpstr>
      <vt:lpstr>Office 佈景主題</vt:lpstr>
      <vt:lpstr>初階影像處理、嵌入式機器人視覺 及人機互動 (Introduction to Image Processing, Embedded Robot Vision and Human-Computer Interaction)  Homework 2</vt:lpstr>
      <vt:lpstr>Notice (1/2)</vt:lpstr>
      <vt:lpstr>Notices (2/2)</vt:lpstr>
      <vt:lpstr>Assignment scoring (Total: 100%)</vt:lpstr>
      <vt:lpstr>0. Homework Format</vt:lpstr>
      <vt:lpstr>1. (20%) Histogram Equalization        (出題：Daniel, Oscar)</vt:lpstr>
      <vt:lpstr>1. (20%) Histogram Equalization        (出題：Daniel, Oscar)</vt:lpstr>
      <vt:lpstr>2. (30%) Hough Circle Transform and Histogram                          (出題：Helen, Phu, Carol)</vt:lpstr>
      <vt:lpstr>2.1. Hough circle transform (10%)                  (出題: Helen, Phu, Carol)</vt:lpstr>
      <vt:lpstr>2.2. Hue Histogram (10%)                   (出題：Helen, Phu, Carol)</vt:lpstr>
      <vt:lpstr>2.3. Back Projection (10%)                              (出題：Helen, Phu, Carol)</vt:lpstr>
      <vt:lpstr>3. (30%) Camera Calibration             (出題：Ben, Carol)</vt:lpstr>
      <vt:lpstr>3.1 Corner detection (10%)</vt:lpstr>
      <vt:lpstr>3.2 Find the intrinsic matrix (10%)</vt:lpstr>
      <vt:lpstr>3.3 Find the extrinsic matrix (10%)</vt:lpstr>
      <vt:lpstr>3.4 Find the distortion matrix (10%)</vt:lpstr>
      <vt:lpstr>4. (20%) Augmented Reality             (出題：Daniel, Oscar)</vt:lpstr>
      <vt:lpstr>4. (20%) Augmented Reality             (出題：Daniel, Oscar)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dc:creator>Helen</dc:creator>
  <cp:lastModifiedBy>Edward Nguyen</cp:lastModifiedBy>
  <cp:revision>777</cp:revision>
  <dcterms:modified xsi:type="dcterms:W3CDTF">2018-11-10T00:15:57Z</dcterms:modified>
</cp:coreProperties>
</file>